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0" r:id="rId3"/>
    <p:sldId id="298" r:id="rId4"/>
    <p:sldId id="299" r:id="rId5"/>
    <p:sldId id="301" r:id="rId6"/>
    <p:sldId id="302" r:id="rId7"/>
    <p:sldId id="303" r:id="rId8"/>
    <p:sldId id="304" r:id="rId9"/>
    <p:sldId id="305" r:id="rId10"/>
    <p:sldId id="285" r:id="rId11"/>
  </p:sldIdLst>
  <p:sldSz cx="9144000" cy="6858000" type="screen4x3"/>
  <p:notesSz cx="6788150" cy="99234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7C85BB"/>
    <a:srgbClr val="D07004"/>
    <a:srgbClr val="9999FF"/>
    <a:srgbClr val="9966FF"/>
    <a:srgbClr val="876DC5"/>
    <a:srgbClr val="6666FF"/>
    <a:srgbClr val="58267E"/>
    <a:srgbClr val="5C40A2"/>
    <a:srgbClr val="339933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1" autoAdjust="0"/>
    <p:restoredTop sz="97294" autoAdjust="0"/>
  </p:normalViewPr>
  <p:slideViewPr>
    <p:cSldViewPr snapToGrid="0">
      <p:cViewPr>
        <p:scale>
          <a:sx n="100" d="100"/>
          <a:sy n="100" d="100"/>
        </p:scale>
        <p:origin x="-468" y="-312"/>
      </p:cViewPr>
      <p:guideLst>
        <p:guide orient="horz" pos="2109"/>
        <p:guide orient="horz" pos="3229"/>
        <p:guide orient="horz" pos="3774"/>
        <p:guide orient="horz" pos="1017"/>
        <p:guide orient="horz" pos="1102"/>
        <p:guide orient="horz" pos="1372"/>
        <p:guide orient="horz" pos="3542"/>
        <p:guide orient="horz" pos="1482"/>
        <p:guide orient="horz" pos="1867"/>
        <p:guide pos="617"/>
        <p:guide pos="5659"/>
        <p:guide pos="2873"/>
        <p:guide pos="115"/>
        <p:guide pos="5710"/>
      </p:guideLst>
    </p:cSldViewPr>
  </p:slideViewPr>
  <p:outlineViewPr>
    <p:cViewPr>
      <p:scale>
        <a:sx n="33" d="100"/>
        <a:sy n="33" d="100"/>
      </p:scale>
      <p:origin x="6" y="34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1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4925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7719A-0941-44EE-8352-9BF26E64413E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4925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7E5A2-6957-4A62-9AF1-89729EE3B45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9AE1A-891E-4AD9-B412-EAA3C69B04A9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29250" cy="44656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4925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B1050-AA26-4374-A567-F91DB2E511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2632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Цветная металлургия</a:t>
            </a:r>
            <a:r>
              <a:rPr lang="ru-RU" dirty="0" smtClean="0"/>
              <a:t>:</a:t>
            </a:r>
            <a:r>
              <a:rPr lang="ru-RU" baseline="0" dirty="0" smtClean="0"/>
              <a:t> п</a:t>
            </a:r>
            <a:r>
              <a:rPr lang="ru-RU" dirty="0" smtClean="0"/>
              <a:t>редприятия Красноярского края производят около 27 % российского первичного алюминия; Норильский никель производит более 70 % российской меди, 80 % никеля, 75 % кобальта, более 90 % металлов платиновой группы.</a:t>
            </a:r>
          </a:p>
          <a:p>
            <a:endParaRPr lang="ru-RU" dirty="0" smtClean="0"/>
          </a:p>
          <a:p>
            <a:r>
              <a:rPr lang="ru-RU" dirty="0" smtClean="0"/>
              <a:t>Красноярский край обладает крупнейшим в России гидроэнергетическим потенциалом. На Енисее построены одни из крупнейших в мире гидроэлектростанций. На территории края находятся 20 действующих и 1 строящаяся электростанция.</a:t>
            </a:r>
          </a:p>
          <a:p>
            <a:endParaRPr lang="ru-RU" dirty="0" smtClean="0"/>
          </a:p>
          <a:p>
            <a:r>
              <a:rPr lang="ru-RU" b="1" dirty="0" smtClean="0"/>
              <a:t>Машиностроительные</a:t>
            </a:r>
            <a:r>
              <a:rPr lang="ru-RU" dirty="0" smtClean="0"/>
              <a:t> предприятия Красноярского края производят продукцию как гражданского, так и оборонного назначения: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зерноуборочные комбайны и с/</a:t>
            </a:r>
            <a:r>
              <a:rPr lang="ru-RU" dirty="0" err="1" smtClean="0"/>
              <a:t>х</a:t>
            </a:r>
            <a:r>
              <a:rPr lang="ru-RU" dirty="0" smtClean="0"/>
              <a:t> технику — Красноярский завод комбайнов, Назаровский завод с/</a:t>
            </a:r>
            <a:r>
              <a:rPr lang="ru-RU" dirty="0" err="1" smtClean="0"/>
              <a:t>х</a:t>
            </a:r>
            <a:r>
              <a:rPr lang="ru-RU" dirty="0" smtClean="0"/>
              <a:t> машиностроения;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лесопогрузчики, лесовалочные машины и пр. — </a:t>
            </a:r>
            <a:r>
              <a:rPr lang="ru-RU" dirty="0" err="1" smtClean="0"/>
              <a:t>Кралесмаш</a:t>
            </a:r>
            <a:r>
              <a:rPr lang="ru-RU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бытовые холодильники — «Бирюса»;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карьерные экскаваторы — </a:t>
            </a:r>
            <a:r>
              <a:rPr lang="ru-RU" dirty="0" err="1" smtClean="0"/>
              <a:t>Крастяжмаш</a:t>
            </a:r>
            <a:r>
              <a:rPr lang="ru-RU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мостовые краны до 200 тонн — «</a:t>
            </a:r>
            <a:r>
              <a:rPr lang="ru-RU" dirty="0" err="1" smtClean="0"/>
              <a:t>Сибтяжмаш</a:t>
            </a:r>
            <a:r>
              <a:rPr lang="ru-RU" dirty="0" smtClean="0"/>
              <a:t>»;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ракетно-космическая техника — ОАО «</a:t>
            </a:r>
            <a:r>
              <a:rPr lang="ru-RU" dirty="0" err="1" smtClean="0"/>
              <a:t>Красмаш</a:t>
            </a:r>
            <a:r>
              <a:rPr lang="ru-RU" dirty="0" smtClean="0"/>
              <a:t>», ОАО «ИСС» имени академика М. Ф. </a:t>
            </a:r>
            <a:r>
              <a:rPr lang="ru-RU" dirty="0" err="1" smtClean="0"/>
              <a:t>Решетнёва</a:t>
            </a:r>
            <a:r>
              <a:rPr lang="ru-RU" dirty="0" smtClean="0"/>
              <a:t>";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речные суда — Красноярская судоверфь;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None/>
            </a:pPr>
            <a:r>
              <a:rPr lang="ru-RU" b="1" dirty="0" smtClean="0"/>
              <a:t>В лесозаготовке и деревообработке </a:t>
            </a:r>
            <a:r>
              <a:rPr lang="ru-RU" dirty="0" smtClean="0"/>
              <a:t>работают около 400 предприятий. Крупнейшие из них: ООО «Енисейский ЦБК», ОАО «</a:t>
            </a:r>
            <a:r>
              <a:rPr lang="ru-RU" dirty="0" err="1" smtClean="0"/>
              <a:t>Лесосибирский</a:t>
            </a:r>
            <a:r>
              <a:rPr lang="ru-RU" dirty="0" smtClean="0"/>
              <a:t> ЛДК», ООО «</a:t>
            </a:r>
            <a:r>
              <a:rPr lang="ru-RU" dirty="0" err="1" smtClean="0"/>
              <a:t>Енисейлесозавод</a:t>
            </a:r>
            <a:r>
              <a:rPr lang="ru-RU" dirty="0" smtClean="0"/>
              <a:t>», ЗАО «</a:t>
            </a:r>
            <a:r>
              <a:rPr lang="ru-RU" dirty="0" err="1" smtClean="0"/>
              <a:t>Новоенисейский</a:t>
            </a:r>
            <a:r>
              <a:rPr lang="ru-RU" dirty="0" smtClean="0"/>
              <a:t> ЛХК», ООО «ДОК Енисей», ООО «Канский ЛДК» и др. </a:t>
            </a:r>
          </a:p>
          <a:p>
            <a:pPr>
              <a:buFont typeface="Arial" pitchFamily="34" charset="0"/>
              <a:buNone/>
            </a:pPr>
            <a:endParaRPr lang="ru-RU" dirty="0" smtClean="0"/>
          </a:p>
          <a:p>
            <a:pPr>
              <a:buFont typeface="Arial" pitchFamily="34" charset="0"/>
              <a:buNone/>
            </a:pPr>
            <a:r>
              <a:rPr lang="ru-RU" b="1" dirty="0" smtClean="0"/>
              <a:t>Химическая промышленность </a:t>
            </a:r>
            <a:r>
              <a:rPr lang="ru-RU" dirty="0" smtClean="0"/>
              <a:t>края производит:</a:t>
            </a:r>
          </a:p>
          <a:p>
            <a:pPr>
              <a:buFont typeface="Arial" pitchFamily="34" charset="0"/>
              <a:buNone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бензин и нефтепродукты — </a:t>
            </a:r>
            <a:r>
              <a:rPr lang="ru-RU" dirty="0" err="1" smtClean="0"/>
              <a:t>Ачинский</a:t>
            </a:r>
            <a:r>
              <a:rPr lang="ru-RU" dirty="0" smtClean="0"/>
              <a:t> нефтеперерабатывающий завод;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каучуки — Красноярский завод синтетического каучука;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автомобильные и авиационные шины — Красноярский шинный завод;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этанол — «Красноярский </a:t>
            </a:r>
            <a:r>
              <a:rPr lang="ru-RU" dirty="0" err="1" smtClean="0"/>
              <a:t>биохимзавод</a:t>
            </a:r>
            <a:r>
              <a:rPr lang="ru-RU" dirty="0" smtClean="0"/>
              <a:t>», «Канский </a:t>
            </a:r>
            <a:r>
              <a:rPr lang="ru-RU" dirty="0" err="1" smtClean="0"/>
              <a:t>биоэтанол</a:t>
            </a:r>
            <a:r>
              <a:rPr lang="ru-RU" dirty="0" smtClean="0"/>
              <a:t>»;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пенициллин и др. лекарственные препараты — </a:t>
            </a:r>
            <a:r>
              <a:rPr lang="ru-RU" dirty="0" err="1" smtClean="0"/>
              <a:t>Красфарма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None/>
            </a:pPr>
            <a:r>
              <a:rPr lang="ru-RU" b="1" dirty="0" smtClean="0"/>
              <a:t>Нефтедобывающая промышленность</a:t>
            </a:r>
          </a:p>
          <a:p>
            <a:pPr>
              <a:buFont typeface="Arial" pitchFamily="34" charset="0"/>
              <a:buNone/>
            </a:pPr>
            <a:r>
              <a:rPr lang="ru-RU" dirty="0" smtClean="0"/>
              <a:t>21 августа 2009 года началась промышленная эксплуатация </a:t>
            </a:r>
            <a:r>
              <a:rPr lang="ru-RU" dirty="0" err="1" smtClean="0"/>
              <a:t>Ванкорского</a:t>
            </a:r>
            <a:r>
              <a:rPr lang="ru-RU" dirty="0" smtClean="0"/>
              <a:t> нефтегазового месторождения. Запасы нефти на месторождении превышают 260 </a:t>
            </a:r>
            <a:r>
              <a:rPr lang="ru-RU" dirty="0" err="1" smtClean="0"/>
              <a:t>млн</a:t>
            </a:r>
            <a:r>
              <a:rPr lang="ru-RU" dirty="0" smtClean="0"/>
              <a:t> тонн, природного газа — около 90 </a:t>
            </a:r>
            <a:r>
              <a:rPr lang="ru-RU" dirty="0" err="1" smtClean="0"/>
              <a:t>млрд</a:t>
            </a:r>
            <a:r>
              <a:rPr lang="ru-RU" dirty="0" smtClean="0"/>
              <a:t> м³. Проектная мощность — 14 </a:t>
            </a:r>
            <a:r>
              <a:rPr lang="ru-RU" dirty="0" err="1" smtClean="0"/>
              <a:t>млн</a:t>
            </a:r>
            <a:r>
              <a:rPr lang="ru-RU" dirty="0" smtClean="0"/>
              <a:t> тонн нефти в год.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B1050-AA26-4374-A567-F91DB2E511A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Цветная металлургия</a:t>
            </a:r>
            <a:r>
              <a:rPr lang="ru-RU" dirty="0" smtClean="0"/>
              <a:t>:</a:t>
            </a:r>
            <a:r>
              <a:rPr lang="ru-RU" baseline="0" dirty="0" smtClean="0"/>
              <a:t> п</a:t>
            </a:r>
            <a:r>
              <a:rPr lang="ru-RU" dirty="0" smtClean="0"/>
              <a:t>редприятия Красноярского края производят около 27 % российского первичного алюминия; Норильский никель производит более 70 % российской меди, 80 % никеля, 75 % кобальта, более 90 % металлов платиновой группы.</a:t>
            </a:r>
          </a:p>
          <a:p>
            <a:endParaRPr lang="ru-RU" dirty="0" smtClean="0"/>
          </a:p>
          <a:p>
            <a:r>
              <a:rPr lang="ru-RU" dirty="0" smtClean="0"/>
              <a:t>Красноярский край обладает крупнейшим в России гидроэнергетическим потенциалом. На Енисее построены одни из крупнейших в мире гидроэлектростанций. На территории края находятся 20 действующих и 1 строящаяся электростанция.</a:t>
            </a:r>
          </a:p>
          <a:p>
            <a:endParaRPr lang="ru-RU" dirty="0" smtClean="0"/>
          </a:p>
          <a:p>
            <a:r>
              <a:rPr lang="ru-RU" b="1" dirty="0" smtClean="0"/>
              <a:t>Машиностроительные</a:t>
            </a:r>
            <a:r>
              <a:rPr lang="ru-RU" dirty="0" smtClean="0"/>
              <a:t> предприятия Красноярского края производят продукцию как гражданского, так и оборонного назначения: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зерноуборочные комбайны и с/</a:t>
            </a:r>
            <a:r>
              <a:rPr lang="ru-RU" dirty="0" err="1" smtClean="0"/>
              <a:t>х</a:t>
            </a:r>
            <a:r>
              <a:rPr lang="ru-RU" dirty="0" smtClean="0"/>
              <a:t> технику — Красноярский завод комбайнов, Назаровский завод с/</a:t>
            </a:r>
            <a:r>
              <a:rPr lang="ru-RU" dirty="0" err="1" smtClean="0"/>
              <a:t>х</a:t>
            </a:r>
            <a:r>
              <a:rPr lang="ru-RU" dirty="0" smtClean="0"/>
              <a:t> машиностроения;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лесопогрузчики, лесовалочные машины и пр. — </a:t>
            </a:r>
            <a:r>
              <a:rPr lang="ru-RU" dirty="0" err="1" smtClean="0"/>
              <a:t>Кралесмаш</a:t>
            </a:r>
            <a:r>
              <a:rPr lang="ru-RU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бытовые холодильники — «Бирюса»;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карьерные экскаваторы — </a:t>
            </a:r>
            <a:r>
              <a:rPr lang="ru-RU" dirty="0" err="1" smtClean="0"/>
              <a:t>Крастяжмаш</a:t>
            </a:r>
            <a:r>
              <a:rPr lang="ru-RU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мостовые краны до 200 тонн — «</a:t>
            </a:r>
            <a:r>
              <a:rPr lang="ru-RU" dirty="0" err="1" smtClean="0"/>
              <a:t>Сибтяжмаш</a:t>
            </a:r>
            <a:r>
              <a:rPr lang="ru-RU" dirty="0" smtClean="0"/>
              <a:t>»;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ракетно-космическая техника — ОАО «</a:t>
            </a:r>
            <a:r>
              <a:rPr lang="ru-RU" dirty="0" err="1" smtClean="0"/>
              <a:t>Красмаш</a:t>
            </a:r>
            <a:r>
              <a:rPr lang="ru-RU" dirty="0" smtClean="0"/>
              <a:t>», ОАО «ИСС» имени академика М. Ф. </a:t>
            </a:r>
            <a:r>
              <a:rPr lang="ru-RU" dirty="0" err="1" smtClean="0"/>
              <a:t>Решетнёва</a:t>
            </a:r>
            <a:r>
              <a:rPr lang="ru-RU" dirty="0" smtClean="0"/>
              <a:t>";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речные суда — Красноярская судоверфь;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None/>
            </a:pPr>
            <a:r>
              <a:rPr lang="ru-RU" b="1" dirty="0" smtClean="0"/>
              <a:t>В лесозаготовке и деревообработке </a:t>
            </a:r>
            <a:r>
              <a:rPr lang="ru-RU" dirty="0" smtClean="0"/>
              <a:t>работают около 400 предприятий. Крупнейшие из них: ООО «Енисейский ЦБК», ОАО «</a:t>
            </a:r>
            <a:r>
              <a:rPr lang="ru-RU" dirty="0" err="1" smtClean="0"/>
              <a:t>Лесосибирский</a:t>
            </a:r>
            <a:r>
              <a:rPr lang="ru-RU" dirty="0" smtClean="0"/>
              <a:t> ЛДК», ООО «</a:t>
            </a:r>
            <a:r>
              <a:rPr lang="ru-RU" dirty="0" err="1" smtClean="0"/>
              <a:t>Енисейлесозавод</a:t>
            </a:r>
            <a:r>
              <a:rPr lang="ru-RU" dirty="0" smtClean="0"/>
              <a:t>», ЗАО «</a:t>
            </a:r>
            <a:r>
              <a:rPr lang="ru-RU" dirty="0" err="1" smtClean="0"/>
              <a:t>Новоенисейский</a:t>
            </a:r>
            <a:r>
              <a:rPr lang="ru-RU" dirty="0" smtClean="0"/>
              <a:t> ЛХК», ООО «ДОК Енисей», ООО «Канский ЛДК» и др. </a:t>
            </a:r>
          </a:p>
          <a:p>
            <a:pPr>
              <a:buFont typeface="Arial" pitchFamily="34" charset="0"/>
              <a:buNone/>
            </a:pPr>
            <a:endParaRPr lang="ru-RU" dirty="0" smtClean="0"/>
          </a:p>
          <a:p>
            <a:pPr>
              <a:buFont typeface="Arial" pitchFamily="34" charset="0"/>
              <a:buNone/>
            </a:pPr>
            <a:r>
              <a:rPr lang="ru-RU" b="1" dirty="0" smtClean="0"/>
              <a:t>Химическая промышленность </a:t>
            </a:r>
            <a:r>
              <a:rPr lang="ru-RU" dirty="0" smtClean="0"/>
              <a:t>края производит:</a:t>
            </a:r>
          </a:p>
          <a:p>
            <a:pPr>
              <a:buFont typeface="Arial" pitchFamily="34" charset="0"/>
              <a:buNone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бензин и нефтепродукты — </a:t>
            </a:r>
            <a:r>
              <a:rPr lang="ru-RU" dirty="0" err="1" smtClean="0"/>
              <a:t>Ачинский</a:t>
            </a:r>
            <a:r>
              <a:rPr lang="ru-RU" dirty="0" smtClean="0"/>
              <a:t> нефтеперерабатывающий завод;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каучуки — Красноярский завод синтетического каучука;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автомобильные и авиационные шины — Красноярский шинный завод;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этанол — «Красноярский </a:t>
            </a:r>
            <a:r>
              <a:rPr lang="ru-RU" dirty="0" err="1" smtClean="0"/>
              <a:t>биохимзавод</a:t>
            </a:r>
            <a:r>
              <a:rPr lang="ru-RU" dirty="0" smtClean="0"/>
              <a:t>», «Канский </a:t>
            </a:r>
            <a:r>
              <a:rPr lang="ru-RU" dirty="0" err="1" smtClean="0"/>
              <a:t>биоэтанол</a:t>
            </a:r>
            <a:r>
              <a:rPr lang="ru-RU" dirty="0" smtClean="0"/>
              <a:t>»;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пенициллин и др. лекарственные препараты — </a:t>
            </a:r>
            <a:r>
              <a:rPr lang="ru-RU" dirty="0" err="1" smtClean="0"/>
              <a:t>Красфарма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None/>
            </a:pPr>
            <a:r>
              <a:rPr lang="ru-RU" b="1" dirty="0" smtClean="0"/>
              <a:t>Нефтедобывающая промышленность</a:t>
            </a:r>
          </a:p>
          <a:p>
            <a:pPr>
              <a:buFont typeface="Arial" pitchFamily="34" charset="0"/>
              <a:buNone/>
            </a:pPr>
            <a:r>
              <a:rPr lang="ru-RU" dirty="0" smtClean="0"/>
              <a:t>21 августа 2009 года началась промышленная эксплуатация </a:t>
            </a:r>
            <a:r>
              <a:rPr lang="ru-RU" dirty="0" err="1" smtClean="0"/>
              <a:t>Ванкорского</a:t>
            </a:r>
            <a:r>
              <a:rPr lang="ru-RU" dirty="0" smtClean="0"/>
              <a:t> нефтегазового месторождения. Запасы нефти на месторождении превышают 260 </a:t>
            </a:r>
            <a:r>
              <a:rPr lang="ru-RU" dirty="0" err="1" smtClean="0"/>
              <a:t>млн</a:t>
            </a:r>
            <a:r>
              <a:rPr lang="ru-RU" dirty="0" smtClean="0"/>
              <a:t> тонн, природного газа — около 90 </a:t>
            </a:r>
            <a:r>
              <a:rPr lang="ru-RU" dirty="0" err="1" smtClean="0"/>
              <a:t>млрд</a:t>
            </a:r>
            <a:r>
              <a:rPr lang="ru-RU" dirty="0" smtClean="0"/>
              <a:t> м³. Проектная мощность — 14 </a:t>
            </a:r>
            <a:r>
              <a:rPr lang="ru-RU" dirty="0" err="1" smtClean="0"/>
              <a:t>млн</a:t>
            </a:r>
            <a:r>
              <a:rPr lang="ru-RU" dirty="0" smtClean="0"/>
              <a:t> тонн нефти в год.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B1050-AA26-4374-A567-F91DB2E511A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Цветная металлургия</a:t>
            </a:r>
            <a:r>
              <a:rPr lang="ru-RU" dirty="0" smtClean="0"/>
              <a:t>:</a:t>
            </a:r>
            <a:r>
              <a:rPr lang="ru-RU" baseline="0" dirty="0" smtClean="0"/>
              <a:t> п</a:t>
            </a:r>
            <a:r>
              <a:rPr lang="ru-RU" dirty="0" smtClean="0"/>
              <a:t>редприятия Красноярского края производят около 27 % российского первичного алюминия; Норильский никель производит более 70 % российской меди, 80 % никеля, 75 % кобальта, более 90 % металлов платиновой группы.</a:t>
            </a:r>
          </a:p>
          <a:p>
            <a:endParaRPr lang="ru-RU" dirty="0" smtClean="0"/>
          </a:p>
          <a:p>
            <a:r>
              <a:rPr lang="ru-RU" dirty="0" smtClean="0"/>
              <a:t>Красноярский край обладает крупнейшим в России гидроэнергетическим потенциалом. На Енисее построены одни из крупнейших в мире гидроэлектростанций. На территории края находятся 20 действующих и 1 строящаяся электростанция.</a:t>
            </a:r>
          </a:p>
          <a:p>
            <a:endParaRPr lang="ru-RU" dirty="0" smtClean="0"/>
          </a:p>
          <a:p>
            <a:r>
              <a:rPr lang="ru-RU" b="1" dirty="0" smtClean="0"/>
              <a:t>Машиностроительные</a:t>
            </a:r>
            <a:r>
              <a:rPr lang="ru-RU" dirty="0" smtClean="0"/>
              <a:t> предприятия Красноярского края производят продукцию как гражданского, так и оборонного назначения: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зерноуборочные комбайны и с/</a:t>
            </a:r>
            <a:r>
              <a:rPr lang="ru-RU" dirty="0" err="1" smtClean="0"/>
              <a:t>х</a:t>
            </a:r>
            <a:r>
              <a:rPr lang="ru-RU" dirty="0" smtClean="0"/>
              <a:t> технику — Красноярский завод комбайнов, Назаровский завод с/</a:t>
            </a:r>
            <a:r>
              <a:rPr lang="ru-RU" dirty="0" err="1" smtClean="0"/>
              <a:t>х</a:t>
            </a:r>
            <a:r>
              <a:rPr lang="ru-RU" dirty="0" smtClean="0"/>
              <a:t> машиностроения;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лесопогрузчики, лесовалочные машины и пр. — </a:t>
            </a:r>
            <a:r>
              <a:rPr lang="ru-RU" dirty="0" err="1" smtClean="0"/>
              <a:t>Кралесмаш</a:t>
            </a:r>
            <a:r>
              <a:rPr lang="ru-RU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бытовые холодильники — «Бирюса»;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карьерные экскаваторы — </a:t>
            </a:r>
            <a:r>
              <a:rPr lang="ru-RU" dirty="0" err="1" smtClean="0"/>
              <a:t>Крастяжмаш</a:t>
            </a:r>
            <a:r>
              <a:rPr lang="ru-RU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мостовые краны до 200 тонн — «</a:t>
            </a:r>
            <a:r>
              <a:rPr lang="ru-RU" dirty="0" err="1" smtClean="0"/>
              <a:t>Сибтяжмаш</a:t>
            </a:r>
            <a:r>
              <a:rPr lang="ru-RU" dirty="0" smtClean="0"/>
              <a:t>»;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ракетно-космическая техника — ОАО «</a:t>
            </a:r>
            <a:r>
              <a:rPr lang="ru-RU" dirty="0" err="1" smtClean="0"/>
              <a:t>Красмаш</a:t>
            </a:r>
            <a:r>
              <a:rPr lang="ru-RU" dirty="0" smtClean="0"/>
              <a:t>», ОАО «ИСС» имени академика М. Ф. </a:t>
            </a:r>
            <a:r>
              <a:rPr lang="ru-RU" dirty="0" err="1" smtClean="0"/>
              <a:t>Решетнёва</a:t>
            </a:r>
            <a:r>
              <a:rPr lang="ru-RU" dirty="0" smtClean="0"/>
              <a:t>";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речные суда — Красноярская судоверфь;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None/>
            </a:pPr>
            <a:r>
              <a:rPr lang="ru-RU" b="1" dirty="0" smtClean="0"/>
              <a:t>В лесозаготовке и деревообработке </a:t>
            </a:r>
            <a:r>
              <a:rPr lang="ru-RU" dirty="0" smtClean="0"/>
              <a:t>работают около 400 предприятий. Крупнейшие из них: ООО «Енисейский ЦБК», ОАО «</a:t>
            </a:r>
            <a:r>
              <a:rPr lang="ru-RU" dirty="0" err="1" smtClean="0"/>
              <a:t>Лесосибирский</a:t>
            </a:r>
            <a:r>
              <a:rPr lang="ru-RU" dirty="0" smtClean="0"/>
              <a:t> ЛДК», ООО «</a:t>
            </a:r>
            <a:r>
              <a:rPr lang="ru-RU" dirty="0" err="1" smtClean="0"/>
              <a:t>Енисейлесозавод</a:t>
            </a:r>
            <a:r>
              <a:rPr lang="ru-RU" dirty="0" smtClean="0"/>
              <a:t>», ЗАО «</a:t>
            </a:r>
            <a:r>
              <a:rPr lang="ru-RU" dirty="0" err="1" smtClean="0"/>
              <a:t>Новоенисейский</a:t>
            </a:r>
            <a:r>
              <a:rPr lang="ru-RU" dirty="0" smtClean="0"/>
              <a:t> ЛХК», ООО «ДОК Енисей», ООО «Канский ЛДК» и др. </a:t>
            </a:r>
          </a:p>
          <a:p>
            <a:pPr>
              <a:buFont typeface="Arial" pitchFamily="34" charset="0"/>
              <a:buNone/>
            </a:pPr>
            <a:endParaRPr lang="ru-RU" dirty="0" smtClean="0"/>
          </a:p>
          <a:p>
            <a:pPr>
              <a:buFont typeface="Arial" pitchFamily="34" charset="0"/>
              <a:buNone/>
            </a:pPr>
            <a:r>
              <a:rPr lang="ru-RU" b="1" dirty="0" smtClean="0"/>
              <a:t>Химическая промышленность </a:t>
            </a:r>
            <a:r>
              <a:rPr lang="ru-RU" dirty="0" smtClean="0"/>
              <a:t>края производит:</a:t>
            </a:r>
          </a:p>
          <a:p>
            <a:pPr>
              <a:buFont typeface="Arial" pitchFamily="34" charset="0"/>
              <a:buNone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бензин и нефтепродукты — </a:t>
            </a:r>
            <a:r>
              <a:rPr lang="ru-RU" dirty="0" err="1" smtClean="0"/>
              <a:t>Ачинский</a:t>
            </a:r>
            <a:r>
              <a:rPr lang="ru-RU" dirty="0" smtClean="0"/>
              <a:t> нефтеперерабатывающий завод;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каучуки — Красноярский завод синтетического каучука;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автомобильные и авиационные шины — Красноярский шинный завод;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этанол — «Красноярский </a:t>
            </a:r>
            <a:r>
              <a:rPr lang="ru-RU" dirty="0" err="1" smtClean="0"/>
              <a:t>биохимзавод</a:t>
            </a:r>
            <a:r>
              <a:rPr lang="ru-RU" dirty="0" smtClean="0"/>
              <a:t>», «Канский </a:t>
            </a:r>
            <a:r>
              <a:rPr lang="ru-RU" dirty="0" err="1" smtClean="0"/>
              <a:t>биоэтанол</a:t>
            </a:r>
            <a:r>
              <a:rPr lang="ru-RU" dirty="0" smtClean="0"/>
              <a:t>»;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пенициллин и др. лекарственные препараты — </a:t>
            </a:r>
            <a:r>
              <a:rPr lang="ru-RU" dirty="0" err="1" smtClean="0"/>
              <a:t>Красфарма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None/>
            </a:pPr>
            <a:r>
              <a:rPr lang="ru-RU" b="1" dirty="0" smtClean="0"/>
              <a:t>Нефтедобывающая промышленность</a:t>
            </a:r>
          </a:p>
          <a:p>
            <a:pPr>
              <a:buFont typeface="Arial" pitchFamily="34" charset="0"/>
              <a:buNone/>
            </a:pPr>
            <a:r>
              <a:rPr lang="ru-RU" dirty="0" smtClean="0"/>
              <a:t>21 августа 2009 года началась промышленная эксплуатация </a:t>
            </a:r>
            <a:r>
              <a:rPr lang="ru-RU" dirty="0" err="1" smtClean="0"/>
              <a:t>Ванкорского</a:t>
            </a:r>
            <a:r>
              <a:rPr lang="ru-RU" dirty="0" smtClean="0"/>
              <a:t> нефтегазового месторождения. Запасы нефти на месторождении превышают 260 </a:t>
            </a:r>
            <a:r>
              <a:rPr lang="ru-RU" dirty="0" err="1" smtClean="0"/>
              <a:t>млн</a:t>
            </a:r>
            <a:r>
              <a:rPr lang="ru-RU" dirty="0" smtClean="0"/>
              <a:t> тонн, природного газа — около 90 </a:t>
            </a:r>
            <a:r>
              <a:rPr lang="ru-RU" dirty="0" err="1" smtClean="0"/>
              <a:t>млрд</a:t>
            </a:r>
            <a:r>
              <a:rPr lang="ru-RU" dirty="0" smtClean="0"/>
              <a:t> м³. Проектная мощность — 14 </a:t>
            </a:r>
            <a:r>
              <a:rPr lang="ru-RU" dirty="0" err="1" smtClean="0"/>
              <a:t>млн</a:t>
            </a:r>
            <a:r>
              <a:rPr lang="ru-RU" dirty="0" smtClean="0"/>
              <a:t> тонн нефти в год.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B1050-AA26-4374-A567-F91DB2E511A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Цветная металлургия</a:t>
            </a:r>
            <a:r>
              <a:rPr lang="ru-RU" dirty="0" smtClean="0"/>
              <a:t>:</a:t>
            </a:r>
            <a:r>
              <a:rPr lang="ru-RU" baseline="0" dirty="0" smtClean="0"/>
              <a:t> п</a:t>
            </a:r>
            <a:r>
              <a:rPr lang="ru-RU" dirty="0" smtClean="0"/>
              <a:t>редприятия Красноярского края производят около 27 % российского первичного алюминия; Норильский никель производит более 70 % российской меди, 80 % никеля, 75 % кобальта, более 90 % металлов платиновой группы.</a:t>
            </a:r>
          </a:p>
          <a:p>
            <a:endParaRPr lang="ru-RU" dirty="0" smtClean="0"/>
          </a:p>
          <a:p>
            <a:r>
              <a:rPr lang="ru-RU" dirty="0" smtClean="0"/>
              <a:t>Красноярский край обладает крупнейшим в России гидроэнергетическим потенциалом. На Енисее построены одни из крупнейших в мире гидроэлектростанций. На территории края находятся 20 действующих и 1 строящаяся электростанция.</a:t>
            </a:r>
          </a:p>
          <a:p>
            <a:endParaRPr lang="ru-RU" dirty="0" smtClean="0"/>
          </a:p>
          <a:p>
            <a:r>
              <a:rPr lang="ru-RU" b="1" dirty="0" smtClean="0"/>
              <a:t>Машиностроительные</a:t>
            </a:r>
            <a:r>
              <a:rPr lang="ru-RU" dirty="0" smtClean="0"/>
              <a:t> предприятия Красноярского края производят продукцию как гражданского, так и оборонного назначения: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зерноуборочные комбайны и с/</a:t>
            </a:r>
            <a:r>
              <a:rPr lang="ru-RU" dirty="0" err="1" smtClean="0"/>
              <a:t>х</a:t>
            </a:r>
            <a:r>
              <a:rPr lang="ru-RU" dirty="0" smtClean="0"/>
              <a:t> технику — Красноярский завод комбайнов, Назаровский завод с/</a:t>
            </a:r>
            <a:r>
              <a:rPr lang="ru-RU" dirty="0" err="1" smtClean="0"/>
              <a:t>х</a:t>
            </a:r>
            <a:r>
              <a:rPr lang="ru-RU" dirty="0" smtClean="0"/>
              <a:t> машиностроения;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лесопогрузчики, лесовалочные машины и пр. — </a:t>
            </a:r>
            <a:r>
              <a:rPr lang="ru-RU" dirty="0" err="1" smtClean="0"/>
              <a:t>Кралесмаш</a:t>
            </a:r>
            <a:r>
              <a:rPr lang="ru-RU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бытовые холодильники — «Бирюса»;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карьерные экскаваторы — </a:t>
            </a:r>
            <a:r>
              <a:rPr lang="ru-RU" dirty="0" err="1" smtClean="0"/>
              <a:t>Крастяжмаш</a:t>
            </a:r>
            <a:r>
              <a:rPr lang="ru-RU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мостовые краны до 200 тонн — «</a:t>
            </a:r>
            <a:r>
              <a:rPr lang="ru-RU" dirty="0" err="1" smtClean="0"/>
              <a:t>Сибтяжмаш</a:t>
            </a:r>
            <a:r>
              <a:rPr lang="ru-RU" dirty="0" smtClean="0"/>
              <a:t>»;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ракетно-космическая техника — ОАО «</a:t>
            </a:r>
            <a:r>
              <a:rPr lang="ru-RU" dirty="0" err="1" smtClean="0"/>
              <a:t>Красмаш</a:t>
            </a:r>
            <a:r>
              <a:rPr lang="ru-RU" dirty="0" smtClean="0"/>
              <a:t>», ОАО «ИСС» имени академика М. Ф. </a:t>
            </a:r>
            <a:r>
              <a:rPr lang="ru-RU" dirty="0" err="1" smtClean="0"/>
              <a:t>Решетнёва</a:t>
            </a:r>
            <a:r>
              <a:rPr lang="ru-RU" dirty="0" smtClean="0"/>
              <a:t>";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речные суда — Красноярская судоверфь;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None/>
            </a:pPr>
            <a:r>
              <a:rPr lang="ru-RU" b="1" dirty="0" smtClean="0"/>
              <a:t>В лесозаготовке и деревообработке </a:t>
            </a:r>
            <a:r>
              <a:rPr lang="ru-RU" dirty="0" smtClean="0"/>
              <a:t>работают около 400 предприятий. Крупнейшие из них: ООО «Енисейский ЦБК», ОАО «</a:t>
            </a:r>
            <a:r>
              <a:rPr lang="ru-RU" dirty="0" err="1" smtClean="0"/>
              <a:t>Лесосибирский</a:t>
            </a:r>
            <a:r>
              <a:rPr lang="ru-RU" dirty="0" smtClean="0"/>
              <a:t> ЛДК», ООО «</a:t>
            </a:r>
            <a:r>
              <a:rPr lang="ru-RU" dirty="0" err="1" smtClean="0"/>
              <a:t>Енисейлесозавод</a:t>
            </a:r>
            <a:r>
              <a:rPr lang="ru-RU" dirty="0" smtClean="0"/>
              <a:t>», ЗАО «</a:t>
            </a:r>
            <a:r>
              <a:rPr lang="ru-RU" dirty="0" err="1" smtClean="0"/>
              <a:t>Новоенисейский</a:t>
            </a:r>
            <a:r>
              <a:rPr lang="ru-RU" dirty="0" smtClean="0"/>
              <a:t> ЛХК», ООО «ДОК Енисей», ООО «Канский ЛДК» и др. </a:t>
            </a:r>
          </a:p>
          <a:p>
            <a:pPr>
              <a:buFont typeface="Arial" pitchFamily="34" charset="0"/>
              <a:buNone/>
            </a:pPr>
            <a:endParaRPr lang="ru-RU" dirty="0" smtClean="0"/>
          </a:p>
          <a:p>
            <a:pPr>
              <a:buFont typeface="Arial" pitchFamily="34" charset="0"/>
              <a:buNone/>
            </a:pPr>
            <a:r>
              <a:rPr lang="ru-RU" b="1" dirty="0" smtClean="0"/>
              <a:t>Химическая промышленность </a:t>
            </a:r>
            <a:r>
              <a:rPr lang="ru-RU" dirty="0" smtClean="0"/>
              <a:t>края производит:</a:t>
            </a:r>
          </a:p>
          <a:p>
            <a:pPr>
              <a:buFont typeface="Arial" pitchFamily="34" charset="0"/>
              <a:buNone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бензин и нефтепродукты — </a:t>
            </a:r>
            <a:r>
              <a:rPr lang="ru-RU" dirty="0" err="1" smtClean="0"/>
              <a:t>Ачинский</a:t>
            </a:r>
            <a:r>
              <a:rPr lang="ru-RU" dirty="0" smtClean="0"/>
              <a:t> нефтеперерабатывающий завод;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каучуки — Красноярский завод синтетического каучука;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автомобильные и авиационные шины — Красноярский шинный завод;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этанол — «Красноярский </a:t>
            </a:r>
            <a:r>
              <a:rPr lang="ru-RU" dirty="0" err="1" smtClean="0"/>
              <a:t>биохимзавод</a:t>
            </a:r>
            <a:r>
              <a:rPr lang="ru-RU" dirty="0" smtClean="0"/>
              <a:t>», «Канский </a:t>
            </a:r>
            <a:r>
              <a:rPr lang="ru-RU" dirty="0" err="1" smtClean="0"/>
              <a:t>биоэтанол</a:t>
            </a:r>
            <a:r>
              <a:rPr lang="ru-RU" dirty="0" smtClean="0"/>
              <a:t>»;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пенициллин и др. лекарственные препараты — </a:t>
            </a:r>
            <a:r>
              <a:rPr lang="ru-RU" dirty="0" err="1" smtClean="0"/>
              <a:t>Красфарма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None/>
            </a:pPr>
            <a:r>
              <a:rPr lang="ru-RU" b="1" dirty="0" smtClean="0"/>
              <a:t>Нефтедобывающая промышленность</a:t>
            </a:r>
          </a:p>
          <a:p>
            <a:pPr>
              <a:buFont typeface="Arial" pitchFamily="34" charset="0"/>
              <a:buNone/>
            </a:pPr>
            <a:r>
              <a:rPr lang="ru-RU" dirty="0" smtClean="0"/>
              <a:t>21 августа 2009 года началась промышленная эксплуатация </a:t>
            </a:r>
            <a:r>
              <a:rPr lang="ru-RU" dirty="0" err="1" smtClean="0"/>
              <a:t>Ванкорского</a:t>
            </a:r>
            <a:r>
              <a:rPr lang="ru-RU" dirty="0" smtClean="0"/>
              <a:t> нефтегазового месторождения. Запасы нефти на месторождении превышают 260 </a:t>
            </a:r>
            <a:r>
              <a:rPr lang="ru-RU" dirty="0" err="1" smtClean="0"/>
              <a:t>млн</a:t>
            </a:r>
            <a:r>
              <a:rPr lang="ru-RU" dirty="0" smtClean="0"/>
              <a:t> тонн, природного газа — около 90 </a:t>
            </a:r>
            <a:r>
              <a:rPr lang="ru-RU" dirty="0" err="1" smtClean="0"/>
              <a:t>млрд</a:t>
            </a:r>
            <a:r>
              <a:rPr lang="ru-RU" dirty="0" smtClean="0"/>
              <a:t> м³. Проектная мощность — 14 </a:t>
            </a:r>
            <a:r>
              <a:rPr lang="ru-RU" dirty="0" err="1" smtClean="0"/>
              <a:t>млн</a:t>
            </a:r>
            <a:r>
              <a:rPr lang="ru-RU" dirty="0" smtClean="0"/>
              <a:t> тонн нефти в год.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B1050-AA26-4374-A567-F91DB2E511A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Цветная металлургия</a:t>
            </a:r>
            <a:r>
              <a:rPr lang="ru-RU" dirty="0" smtClean="0"/>
              <a:t>:</a:t>
            </a:r>
            <a:r>
              <a:rPr lang="ru-RU" baseline="0" dirty="0" smtClean="0"/>
              <a:t> п</a:t>
            </a:r>
            <a:r>
              <a:rPr lang="ru-RU" dirty="0" smtClean="0"/>
              <a:t>редприятия Красноярского края производят около 27 % российского первичного алюминия; Норильский никель производит более 70 % российской меди, 80 % никеля, 75 % кобальта, более 90 % металлов платиновой группы.</a:t>
            </a:r>
          </a:p>
          <a:p>
            <a:endParaRPr lang="ru-RU" dirty="0" smtClean="0"/>
          </a:p>
          <a:p>
            <a:r>
              <a:rPr lang="ru-RU" dirty="0" smtClean="0"/>
              <a:t>Красноярский край обладает крупнейшим в России гидроэнергетическим потенциалом. На Енисее построены одни из крупнейших в мире гидроэлектростанций. На территории края находятся 20 действующих и 1 строящаяся электростанция.</a:t>
            </a:r>
          </a:p>
          <a:p>
            <a:endParaRPr lang="ru-RU" dirty="0" smtClean="0"/>
          </a:p>
          <a:p>
            <a:r>
              <a:rPr lang="ru-RU" b="1" dirty="0" smtClean="0"/>
              <a:t>Машиностроительные</a:t>
            </a:r>
            <a:r>
              <a:rPr lang="ru-RU" dirty="0" smtClean="0"/>
              <a:t> предприятия Красноярского края производят продукцию как гражданского, так и оборонного назначения: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зерноуборочные комбайны и с/</a:t>
            </a:r>
            <a:r>
              <a:rPr lang="ru-RU" dirty="0" err="1" smtClean="0"/>
              <a:t>х</a:t>
            </a:r>
            <a:r>
              <a:rPr lang="ru-RU" dirty="0" smtClean="0"/>
              <a:t> технику — Красноярский завод комбайнов, Назаровский завод с/</a:t>
            </a:r>
            <a:r>
              <a:rPr lang="ru-RU" dirty="0" err="1" smtClean="0"/>
              <a:t>х</a:t>
            </a:r>
            <a:r>
              <a:rPr lang="ru-RU" dirty="0" smtClean="0"/>
              <a:t> машиностроения;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лесопогрузчики, лесовалочные машины и пр. — </a:t>
            </a:r>
            <a:r>
              <a:rPr lang="ru-RU" dirty="0" err="1" smtClean="0"/>
              <a:t>Кралесмаш</a:t>
            </a:r>
            <a:r>
              <a:rPr lang="ru-RU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бытовые холодильники — «Бирюса»;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карьерные экскаваторы — </a:t>
            </a:r>
            <a:r>
              <a:rPr lang="ru-RU" dirty="0" err="1" smtClean="0"/>
              <a:t>Крастяжмаш</a:t>
            </a:r>
            <a:r>
              <a:rPr lang="ru-RU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мостовые краны до 200 тонн — «</a:t>
            </a:r>
            <a:r>
              <a:rPr lang="ru-RU" dirty="0" err="1" smtClean="0"/>
              <a:t>Сибтяжмаш</a:t>
            </a:r>
            <a:r>
              <a:rPr lang="ru-RU" dirty="0" smtClean="0"/>
              <a:t>»;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ракетно-космическая техника — ОАО «</a:t>
            </a:r>
            <a:r>
              <a:rPr lang="ru-RU" dirty="0" err="1" smtClean="0"/>
              <a:t>Красмаш</a:t>
            </a:r>
            <a:r>
              <a:rPr lang="ru-RU" dirty="0" smtClean="0"/>
              <a:t>», ОАО «ИСС» имени академика М. Ф. </a:t>
            </a:r>
            <a:r>
              <a:rPr lang="ru-RU" dirty="0" err="1" smtClean="0"/>
              <a:t>Решетнёва</a:t>
            </a:r>
            <a:r>
              <a:rPr lang="ru-RU" dirty="0" smtClean="0"/>
              <a:t>";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речные суда — Красноярская судоверфь;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None/>
            </a:pPr>
            <a:r>
              <a:rPr lang="ru-RU" b="1" dirty="0" smtClean="0"/>
              <a:t>В лесозаготовке и деревообработке </a:t>
            </a:r>
            <a:r>
              <a:rPr lang="ru-RU" dirty="0" smtClean="0"/>
              <a:t>работают около 400 предприятий. Крупнейшие из них: ООО «Енисейский ЦБК», ОАО «</a:t>
            </a:r>
            <a:r>
              <a:rPr lang="ru-RU" dirty="0" err="1" smtClean="0"/>
              <a:t>Лесосибирский</a:t>
            </a:r>
            <a:r>
              <a:rPr lang="ru-RU" dirty="0" smtClean="0"/>
              <a:t> ЛДК», ООО «</a:t>
            </a:r>
            <a:r>
              <a:rPr lang="ru-RU" dirty="0" err="1" smtClean="0"/>
              <a:t>Енисейлесозавод</a:t>
            </a:r>
            <a:r>
              <a:rPr lang="ru-RU" dirty="0" smtClean="0"/>
              <a:t>», ЗАО «</a:t>
            </a:r>
            <a:r>
              <a:rPr lang="ru-RU" dirty="0" err="1" smtClean="0"/>
              <a:t>Новоенисейский</a:t>
            </a:r>
            <a:r>
              <a:rPr lang="ru-RU" dirty="0" smtClean="0"/>
              <a:t> ЛХК», ООО «ДОК Енисей», ООО «Канский ЛДК» и др. </a:t>
            </a:r>
          </a:p>
          <a:p>
            <a:pPr>
              <a:buFont typeface="Arial" pitchFamily="34" charset="0"/>
              <a:buNone/>
            </a:pPr>
            <a:endParaRPr lang="ru-RU" dirty="0" smtClean="0"/>
          </a:p>
          <a:p>
            <a:pPr>
              <a:buFont typeface="Arial" pitchFamily="34" charset="0"/>
              <a:buNone/>
            </a:pPr>
            <a:r>
              <a:rPr lang="ru-RU" b="1" dirty="0" smtClean="0"/>
              <a:t>Химическая промышленность </a:t>
            </a:r>
            <a:r>
              <a:rPr lang="ru-RU" dirty="0" smtClean="0"/>
              <a:t>края производит:</a:t>
            </a:r>
          </a:p>
          <a:p>
            <a:pPr>
              <a:buFont typeface="Arial" pitchFamily="34" charset="0"/>
              <a:buNone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бензин и нефтепродукты — </a:t>
            </a:r>
            <a:r>
              <a:rPr lang="ru-RU" dirty="0" err="1" smtClean="0"/>
              <a:t>Ачинский</a:t>
            </a:r>
            <a:r>
              <a:rPr lang="ru-RU" dirty="0" smtClean="0"/>
              <a:t> нефтеперерабатывающий завод;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каучуки — Красноярский завод синтетического каучука;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автомобильные и авиационные шины — Красноярский шинный завод;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этанол — «Красноярский </a:t>
            </a:r>
            <a:r>
              <a:rPr lang="ru-RU" dirty="0" err="1" smtClean="0"/>
              <a:t>биохимзавод</a:t>
            </a:r>
            <a:r>
              <a:rPr lang="ru-RU" dirty="0" smtClean="0"/>
              <a:t>», «Канский </a:t>
            </a:r>
            <a:r>
              <a:rPr lang="ru-RU" dirty="0" err="1" smtClean="0"/>
              <a:t>биоэтанол</a:t>
            </a:r>
            <a:r>
              <a:rPr lang="ru-RU" dirty="0" smtClean="0"/>
              <a:t>»;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пенициллин и др. лекарственные препараты — </a:t>
            </a:r>
            <a:r>
              <a:rPr lang="ru-RU" dirty="0" err="1" smtClean="0"/>
              <a:t>Красфарма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None/>
            </a:pPr>
            <a:r>
              <a:rPr lang="ru-RU" b="1" dirty="0" smtClean="0"/>
              <a:t>Нефтедобывающая промышленность</a:t>
            </a:r>
          </a:p>
          <a:p>
            <a:pPr>
              <a:buFont typeface="Arial" pitchFamily="34" charset="0"/>
              <a:buNone/>
            </a:pPr>
            <a:r>
              <a:rPr lang="ru-RU" dirty="0" smtClean="0"/>
              <a:t>21 августа 2009 года началась промышленная эксплуатация </a:t>
            </a:r>
            <a:r>
              <a:rPr lang="ru-RU" dirty="0" err="1" smtClean="0"/>
              <a:t>Ванкорского</a:t>
            </a:r>
            <a:r>
              <a:rPr lang="ru-RU" dirty="0" smtClean="0"/>
              <a:t> нефтегазового месторождения. Запасы нефти на месторождении превышают 260 </a:t>
            </a:r>
            <a:r>
              <a:rPr lang="ru-RU" dirty="0" err="1" smtClean="0"/>
              <a:t>млн</a:t>
            </a:r>
            <a:r>
              <a:rPr lang="ru-RU" dirty="0" smtClean="0"/>
              <a:t> тонн, природного газа — около 90 </a:t>
            </a:r>
            <a:r>
              <a:rPr lang="ru-RU" dirty="0" err="1" smtClean="0"/>
              <a:t>млрд</a:t>
            </a:r>
            <a:r>
              <a:rPr lang="ru-RU" dirty="0" smtClean="0"/>
              <a:t> м³. Проектная мощность — 14 </a:t>
            </a:r>
            <a:r>
              <a:rPr lang="ru-RU" dirty="0" err="1" smtClean="0"/>
              <a:t>млн</a:t>
            </a:r>
            <a:r>
              <a:rPr lang="ru-RU" dirty="0" smtClean="0"/>
              <a:t> тонн нефти в год.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B1050-AA26-4374-A567-F91DB2E511A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Цветная металлургия</a:t>
            </a:r>
            <a:r>
              <a:rPr lang="ru-RU" dirty="0" smtClean="0"/>
              <a:t>:</a:t>
            </a:r>
            <a:r>
              <a:rPr lang="ru-RU" baseline="0" dirty="0" smtClean="0"/>
              <a:t> п</a:t>
            </a:r>
            <a:r>
              <a:rPr lang="ru-RU" dirty="0" smtClean="0"/>
              <a:t>редприятия Красноярского края производят около 27 % российского первичного алюминия; Норильский никель производит более 70 % российской меди, 80 % никеля, 75 % кобальта, более 90 % металлов платиновой группы.</a:t>
            </a:r>
          </a:p>
          <a:p>
            <a:endParaRPr lang="ru-RU" dirty="0" smtClean="0"/>
          </a:p>
          <a:p>
            <a:r>
              <a:rPr lang="ru-RU" dirty="0" smtClean="0"/>
              <a:t>Красноярский край обладает крупнейшим в России гидроэнергетическим потенциалом. На Енисее построены одни из крупнейших в мире гидроэлектростанций. На территории края находятся 20 действующих и 1 строящаяся электростанция.</a:t>
            </a:r>
          </a:p>
          <a:p>
            <a:endParaRPr lang="ru-RU" dirty="0" smtClean="0"/>
          </a:p>
          <a:p>
            <a:r>
              <a:rPr lang="ru-RU" b="1" dirty="0" smtClean="0"/>
              <a:t>Машиностроительные</a:t>
            </a:r>
            <a:r>
              <a:rPr lang="ru-RU" dirty="0" smtClean="0"/>
              <a:t> предприятия Красноярского края производят продукцию как гражданского, так и оборонного назначения: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зерноуборочные комбайны и с/</a:t>
            </a:r>
            <a:r>
              <a:rPr lang="ru-RU" dirty="0" err="1" smtClean="0"/>
              <a:t>х</a:t>
            </a:r>
            <a:r>
              <a:rPr lang="ru-RU" dirty="0" smtClean="0"/>
              <a:t> технику — Красноярский завод комбайнов, Назаровский завод с/</a:t>
            </a:r>
            <a:r>
              <a:rPr lang="ru-RU" dirty="0" err="1" smtClean="0"/>
              <a:t>х</a:t>
            </a:r>
            <a:r>
              <a:rPr lang="ru-RU" dirty="0" smtClean="0"/>
              <a:t> машиностроения;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лесопогрузчики, лесовалочные машины и пр. — </a:t>
            </a:r>
            <a:r>
              <a:rPr lang="ru-RU" dirty="0" err="1" smtClean="0"/>
              <a:t>Кралесмаш</a:t>
            </a:r>
            <a:r>
              <a:rPr lang="ru-RU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бытовые холодильники — «Бирюса»;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карьерные экскаваторы — </a:t>
            </a:r>
            <a:r>
              <a:rPr lang="ru-RU" dirty="0" err="1" smtClean="0"/>
              <a:t>Крастяжмаш</a:t>
            </a:r>
            <a:r>
              <a:rPr lang="ru-RU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мостовые краны до 200 тонн — «</a:t>
            </a:r>
            <a:r>
              <a:rPr lang="ru-RU" dirty="0" err="1" smtClean="0"/>
              <a:t>Сибтяжмаш</a:t>
            </a:r>
            <a:r>
              <a:rPr lang="ru-RU" dirty="0" smtClean="0"/>
              <a:t>»;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ракетно-космическая техника — ОАО «</a:t>
            </a:r>
            <a:r>
              <a:rPr lang="ru-RU" dirty="0" err="1" smtClean="0"/>
              <a:t>Красмаш</a:t>
            </a:r>
            <a:r>
              <a:rPr lang="ru-RU" dirty="0" smtClean="0"/>
              <a:t>», ОАО «ИСС» имени академика М. Ф. </a:t>
            </a:r>
            <a:r>
              <a:rPr lang="ru-RU" dirty="0" err="1" smtClean="0"/>
              <a:t>Решетнёва</a:t>
            </a:r>
            <a:r>
              <a:rPr lang="ru-RU" dirty="0" smtClean="0"/>
              <a:t>";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речные суда — Красноярская судоверфь;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None/>
            </a:pPr>
            <a:r>
              <a:rPr lang="ru-RU" b="1" dirty="0" smtClean="0"/>
              <a:t>В лесозаготовке и деревообработке </a:t>
            </a:r>
            <a:r>
              <a:rPr lang="ru-RU" dirty="0" smtClean="0"/>
              <a:t>работают около 400 предприятий. Крупнейшие из них: ООО «Енисейский ЦБК», ОАО «</a:t>
            </a:r>
            <a:r>
              <a:rPr lang="ru-RU" dirty="0" err="1" smtClean="0"/>
              <a:t>Лесосибирский</a:t>
            </a:r>
            <a:r>
              <a:rPr lang="ru-RU" dirty="0" smtClean="0"/>
              <a:t> ЛДК», ООО «</a:t>
            </a:r>
            <a:r>
              <a:rPr lang="ru-RU" dirty="0" err="1" smtClean="0"/>
              <a:t>Енисейлесозавод</a:t>
            </a:r>
            <a:r>
              <a:rPr lang="ru-RU" dirty="0" smtClean="0"/>
              <a:t>», ЗАО «</a:t>
            </a:r>
            <a:r>
              <a:rPr lang="ru-RU" dirty="0" err="1" smtClean="0"/>
              <a:t>Новоенисейский</a:t>
            </a:r>
            <a:r>
              <a:rPr lang="ru-RU" dirty="0" smtClean="0"/>
              <a:t> ЛХК», ООО «ДОК Енисей», ООО «Канский ЛДК» и др. </a:t>
            </a:r>
          </a:p>
          <a:p>
            <a:pPr>
              <a:buFont typeface="Arial" pitchFamily="34" charset="0"/>
              <a:buNone/>
            </a:pPr>
            <a:endParaRPr lang="ru-RU" dirty="0" smtClean="0"/>
          </a:p>
          <a:p>
            <a:pPr>
              <a:buFont typeface="Arial" pitchFamily="34" charset="0"/>
              <a:buNone/>
            </a:pPr>
            <a:r>
              <a:rPr lang="ru-RU" b="1" dirty="0" smtClean="0"/>
              <a:t>Химическая промышленность </a:t>
            </a:r>
            <a:r>
              <a:rPr lang="ru-RU" dirty="0" smtClean="0"/>
              <a:t>края производит:</a:t>
            </a:r>
          </a:p>
          <a:p>
            <a:pPr>
              <a:buFont typeface="Arial" pitchFamily="34" charset="0"/>
              <a:buNone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бензин и нефтепродукты — </a:t>
            </a:r>
            <a:r>
              <a:rPr lang="ru-RU" dirty="0" err="1" smtClean="0"/>
              <a:t>Ачинский</a:t>
            </a:r>
            <a:r>
              <a:rPr lang="ru-RU" dirty="0" smtClean="0"/>
              <a:t> нефтеперерабатывающий завод;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каучуки — Красноярский завод синтетического каучука;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автомобильные и авиационные шины — Красноярский шинный завод;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этанол — «Красноярский </a:t>
            </a:r>
            <a:r>
              <a:rPr lang="ru-RU" dirty="0" err="1" smtClean="0"/>
              <a:t>биохимзавод</a:t>
            </a:r>
            <a:r>
              <a:rPr lang="ru-RU" dirty="0" smtClean="0"/>
              <a:t>», «Канский </a:t>
            </a:r>
            <a:r>
              <a:rPr lang="ru-RU" dirty="0" err="1" smtClean="0"/>
              <a:t>биоэтанол</a:t>
            </a:r>
            <a:r>
              <a:rPr lang="ru-RU" dirty="0" smtClean="0"/>
              <a:t>»;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пенициллин и др. лекарственные препараты — </a:t>
            </a:r>
            <a:r>
              <a:rPr lang="ru-RU" dirty="0" err="1" smtClean="0"/>
              <a:t>Красфарма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None/>
            </a:pPr>
            <a:r>
              <a:rPr lang="ru-RU" b="1" dirty="0" smtClean="0"/>
              <a:t>Нефтедобывающая промышленность</a:t>
            </a:r>
          </a:p>
          <a:p>
            <a:pPr>
              <a:buFont typeface="Arial" pitchFamily="34" charset="0"/>
              <a:buNone/>
            </a:pPr>
            <a:r>
              <a:rPr lang="ru-RU" dirty="0" smtClean="0"/>
              <a:t>21 августа 2009 года началась промышленная эксплуатация </a:t>
            </a:r>
            <a:r>
              <a:rPr lang="ru-RU" dirty="0" err="1" smtClean="0"/>
              <a:t>Ванкорского</a:t>
            </a:r>
            <a:r>
              <a:rPr lang="ru-RU" dirty="0" smtClean="0"/>
              <a:t> нефтегазового месторождения. Запасы нефти на месторождении превышают 260 </a:t>
            </a:r>
            <a:r>
              <a:rPr lang="ru-RU" dirty="0" err="1" smtClean="0"/>
              <a:t>млн</a:t>
            </a:r>
            <a:r>
              <a:rPr lang="ru-RU" dirty="0" smtClean="0"/>
              <a:t> тонн, природного газа — около 90 </a:t>
            </a:r>
            <a:r>
              <a:rPr lang="ru-RU" dirty="0" err="1" smtClean="0"/>
              <a:t>млрд</a:t>
            </a:r>
            <a:r>
              <a:rPr lang="ru-RU" dirty="0" smtClean="0"/>
              <a:t> м³. Проектная мощность — 14 </a:t>
            </a:r>
            <a:r>
              <a:rPr lang="ru-RU" dirty="0" err="1" smtClean="0"/>
              <a:t>млн</a:t>
            </a:r>
            <a:r>
              <a:rPr lang="ru-RU" dirty="0" smtClean="0"/>
              <a:t> тонн нефти в год.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B1050-AA26-4374-A567-F91DB2E511A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Цветная металлургия</a:t>
            </a:r>
            <a:r>
              <a:rPr lang="ru-RU" dirty="0" smtClean="0"/>
              <a:t>:</a:t>
            </a:r>
            <a:r>
              <a:rPr lang="ru-RU" baseline="0" dirty="0" smtClean="0"/>
              <a:t> п</a:t>
            </a:r>
            <a:r>
              <a:rPr lang="ru-RU" dirty="0" smtClean="0"/>
              <a:t>редприятия Красноярского края производят около 27 % российского первичного алюминия; Норильский никель производит более 70 % российской меди, 80 % никеля, 75 % кобальта, более 90 % металлов платиновой группы.</a:t>
            </a:r>
          </a:p>
          <a:p>
            <a:endParaRPr lang="ru-RU" dirty="0" smtClean="0"/>
          </a:p>
          <a:p>
            <a:r>
              <a:rPr lang="ru-RU" dirty="0" smtClean="0"/>
              <a:t>Красноярский край обладает крупнейшим в России гидроэнергетическим потенциалом. На Енисее построены одни из крупнейших в мире гидроэлектростанций. На территории края находятся 20 действующих и 1 строящаяся электростанция.</a:t>
            </a:r>
          </a:p>
          <a:p>
            <a:endParaRPr lang="ru-RU" dirty="0" smtClean="0"/>
          </a:p>
          <a:p>
            <a:r>
              <a:rPr lang="ru-RU" b="1" dirty="0" smtClean="0"/>
              <a:t>Машиностроительные</a:t>
            </a:r>
            <a:r>
              <a:rPr lang="ru-RU" dirty="0" smtClean="0"/>
              <a:t> предприятия Красноярского края производят продукцию как гражданского, так и оборонного назначения: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зерноуборочные комбайны и с/</a:t>
            </a:r>
            <a:r>
              <a:rPr lang="ru-RU" dirty="0" err="1" smtClean="0"/>
              <a:t>х</a:t>
            </a:r>
            <a:r>
              <a:rPr lang="ru-RU" dirty="0" smtClean="0"/>
              <a:t> технику — Красноярский завод комбайнов, Назаровский завод с/</a:t>
            </a:r>
            <a:r>
              <a:rPr lang="ru-RU" dirty="0" err="1" smtClean="0"/>
              <a:t>х</a:t>
            </a:r>
            <a:r>
              <a:rPr lang="ru-RU" dirty="0" smtClean="0"/>
              <a:t> машиностроения;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лесопогрузчики, лесовалочные машины и пр. — </a:t>
            </a:r>
            <a:r>
              <a:rPr lang="ru-RU" dirty="0" err="1" smtClean="0"/>
              <a:t>Кралесмаш</a:t>
            </a:r>
            <a:r>
              <a:rPr lang="ru-RU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бытовые холодильники — «Бирюса»;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карьерные экскаваторы — </a:t>
            </a:r>
            <a:r>
              <a:rPr lang="ru-RU" dirty="0" err="1" smtClean="0"/>
              <a:t>Крастяжмаш</a:t>
            </a:r>
            <a:r>
              <a:rPr lang="ru-RU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мостовые краны до 200 тонн — «</a:t>
            </a:r>
            <a:r>
              <a:rPr lang="ru-RU" dirty="0" err="1" smtClean="0"/>
              <a:t>Сибтяжмаш</a:t>
            </a:r>
            <a:r>
              <a:rPr lang="ru-RU" dirty="0" smtClean="0"/>
              <a:t>»;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ракетно-космическая техника — ОАО «</a:t>
            </a:r>
            <a:r>
              <a:rPr lang="ru-RU" dirty="0" err="1" smtClean="0"/>
              <a:t>Красмаш</a:t>
            </a:r>
            <a:r>
              <a:rPr lang="ru-RU" dirty="0" smtClean="0"/>
              <a:t>», ОАО «ИСС» имени академика М. Ф. </a:t>
            </a:r>
            <a:r>
              <a:rPr lang="ru-RU" dirty="0" err="1" smtClean="0"/>
              <a:t>Решетнёва</a:t>
            </a:r>
            <a:r>
              <a:rPr lang="ru-RU" dirty="0" smtClean="0"/>
              <a:t>";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речные суда — Красноярская судоверфь;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None/>
            </a:pPr>
            <a:r>
              <a:rPr lang="ru-RU" b="1" dirty="0" smtClean="0"/>
              <a:t>В лесозаготовке и деревообработке </a:t>
            </a:r>
            <a:r>
              <a:rPr lang="ru-RU" dirty="0" smtClean="0"/>
              <a:t>работают около 400 предприятий. Крупнейшие из них: ООО «Енисейский ЦБК», ОАО «</a:t>
            </a:r>
            <a:r>
              <a:rPr lang="ru-RU" dirty="0" err="1" smtClean="0"/>
              <a:t>Лесосибирский</a:t>
            </a:r>
            <a:r>
              <a:rPr lang="ru-RU" dirty="0" smtClean="0"/>
              <a:t> ЛДК», ООО «</a:t>
            </a:r>
            <a:r>
              <a:rPr lang="ru-RU" dirty="0" err="1" smtClean="0"/>
              <a:t>Енисейлесозавод</a:t>
            </a:r>
            <a:r>
              <a:rPr lang="ru-RU" dirty="0" smtClean="0"/>
              <a:t>», ЗАО «</a:t>
            </a:r>
            <a:r>
              <a:rPr lang="ru-RU" dirty="0" err="1" smtClean="0"/>
              <a:t>Новоенисейский</a:t>
            </a:r>
            <a:r>
              <a:rPr lang="ru-RU" dirty="0" smtClean="0"/>
              <a:t> ЛХК», ООО «ДОК Енисей», ООО «Канский ЛДК» и др. </a:t>
            </a:r>
          </a:p>
          <a:p>
            <a:pPr>
              <a:buFont typeface="Arial" pitchFamily="34" charset="0"/>
              <a:buNone/>
            </a:pPr>
            <a:endParaRPr lang="ru-RU" dirty="0" smtClean="0"/>
          </a:p>
          <a:p>
            <a:pPr>
              <a:buFont typeface="Arial" pitchFamily="34" charset="0"/>
              <a:buNone/>
            </a:pPr>
            <a:r>
              <a:rPr lang="ru-RU" b="1" dirty="0" smtClean="0"/>
              <a:t>Химическая промышленность </a:t>
            </a:r>
            <a:r>
              <a:rPr lang="ru-RU" dirty="0" smtClean="0"/>
              <a:t>края производит:</a:t>
            </a:r>
          </a:p>
          <a:p>
            <a:pPr>
              <a:buFont typeface="Arial" pitchFamily="34" charset="0"/>
              <a:buNone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бензин и нефтепродукты — </a:t>
            </a:r>
            <a:r>
              <a:rPr lang="ru-RU" dirty="0" err="1" smtClean="0"/>
              <a:t>Ачинский</a:t>
            </a:r>
            <a:r>
              <a:rPr lang="ru-RU" dirty="0" smtClean="0"/>
              <a:t> нефтеперерабатывающий завод;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каучуки — Красноярский завод синтетического каучука;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автомобильные и авиационные шины — Красноярский шинный завод;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этанол — «Красноярский </a:t>
            </a:r>
            <a:r>
              <a:rPr lang="ru-RU" dirty="0" err="1" smtClean="0"/>
              <a:t>биохимзавод</a:t>
            </a:r>
            <a:r>
              <a:rPr lang="ru-RU" dirty="0" smtClean="0"/>
              <a:t>», «Канский </a:t>
            </a:r>
            <a:r>
              <a:rPr lang="ru-RU" dirty="0" err="1" smtClean="0"/>
              <a:t>биоэтанол</a:t>
            </a:r>
            <a:r>
              <a:rPr lang="ru-RU" dirty="0" smtClean="0"/>
              <a:t>»;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пенициллин и др. лекарственные препараты — </a:t>
            </a:r>
            <a:r>
              <a:rPr lang="ru-RU" dirty="0" err="1" smtClean="0"/>
              <a:t>Красфарма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None/>
            </a:pPr>
            <a:r>
              <a:rPr lang="ru-RU" b="1" dirty="0" smtClean="0"/>
              <a:t>Нефтедобывающая промышленность</a:t>
            </a:r>
          </a:p>
          <a:p>
            <a:pPr>
              <a:buFont typeface="Arial" pitchFamily="34" charset="0"/>
              <a:buNone/>
            </a:pPr>
            <a:r>
              <a:rPr lang="ru-RU" dirty="0" smtClean="0"/>
              <a:t>21 августа 2009 года началась промышленная эксплуатация </a:t>
            </a:r>
            <a:r>
              <a:rPr lang="ru-RU" dirty="0" err="1" smtClean="0"/>
              <a:t>Ванкорского</a:t>
            </a:r>
            <a:r>
              <a:rPr lang="ru-RU" dirty="0" smtClean="0"/>
              <a:t> нефтегазового месторождения. Запасы нефти на месторождении превышают 260 </a:t>
            </a:r>
            <a:r>
              <a:rPr lang="ru-RU" dirty="0" err="1" smtClean="0"/>
              <a:t>млн</a:t>
            </a:r>
            <a:r>
              <a:rPr lang="ru-RU" dirty="0" smtClean="0"/>
              <a:t> тонн, природного газа — около 90 </a:t>
            </a:r>
            <a:r>
              <a:rPr lang="ru-RU" dirty="0" err="1" smtClean="0"/>
              <a:t>млрд</a:t>
            </a:r>
            <a:r>
              <a:rPr lang="ru-RU" dirty="0" smtClean="0"/>
              <a:t> м³. Проектная мощность — 14 </a:t>
            </a:r>
            <a:r>
              <a:rPr lang="ru-RU" dirty="0" err="1" smtClean="0"/>
              <a:t>млн</a:t>
            </a:r>
            <a:r>
              <a:rPr lang="ru-RU" dirty="0" smtClean="0"/>
              <a:t> тонн нефти в год.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B1050-AA26-4374-A567-F91DB2E511A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Цветная металлургия</a:t>
            </a:r>
            <a:r>
              <a:rPr lang="ru-RU" dirty="0" smtClean="0"/>
              <a:t>:</a:t>
            </a:r>
            <a:r>
              <a:rPr lang="ru-RU" baseline="0" dirty="0" smtClean="0"/>
              <a:t> п</a:t>
            </a:r>
            <a:r>
              <a:rPr lang="ru-RU" dirty="0" smtClean="0"/>
              <a:t>редприятия Красноярского края производят около 27 % российского первичного алюминия; Норильский никель производит более 70 % российской меди, 80 % никеля, 75 % кобальта, более 90 % металлов платиновой группы.</a:t>
            </a:r>
          </a:p>
          <a:p>
            <a:endParaRPr lang="ru-RU" dirty="0" smtClean="0"/>
          </a:p>
          <a:p>
            <a:r>
              <a:rPr lang="ru-RU" dirty="0" smtClean="0"/>
              <a:t>Красноярский край обладает крупнейшим в России гидроэнергетическим потенциалом. На Енисее построены одни из крупнейших в мире гидроэлектростанций. На территории края находятся 20 действующих и 1 строящаяся электростанция.</a:t>
            </a:r>
          </a:p>
          <a:p>
            <a:endParaRPr lang="ru-RU" dirty="0" smtClean="0"/>
          </a:p>
          <a:p>
            <a:r>
              <a:rPr lang="ru-RU" b="1" dirty="0" smtClean="0"/>
              <a:t>Машиностроительные</a:t>
            </a:r>
            <a:r>
              <a:rPr lang="ru-RU" dirty="0" smtClean="0"/>
              <a:t> предприятия Красноярского края производят продукцию как гражданского, так и оборонного назначения: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зерноуборочные комбайны и с/</a:t>
            </a:r>
            <a:r>
              <a:rPr lang="ru-RU" dirty="0" err="1" smtClean="0"/>
              <a:t>х</a:t>
            </a:r>
            <a:r>
              <a:rPr lang="ru-RU" dirty="0" smtClean="0"/>
              <a:t> технику — Красноярский завод комбайнов, Назаровский завод с/</a:t>
            </a:r>
            <a:r>
              <a:rPr lang="ru-RU" dirty="0" err="1" smtClean="0"/>
              <a:t>х</a:t>
            </a:r>
            <a:r>
              <a:rPr lang="ru-RU" dirty="0" smtClean="0"/>
              <a:t> машиностроения;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лесопогрузчики, лесовалочные машины и пр. — </a:t>
            </a:r>
            <a:r>
              <a:rPr lang="ru-RU" dirty="0" err="1" smtClean="0"/>
              <a:t>Кралесмаш</a:t>
            </a:r>
            <a:r>
              <a:rPr lang="ru-RU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бытовые холодильники — «Бирюса»;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карьерные экскаваторы — </a:t>
            </a:r>
            <a:r>
              <a:rPr lang="ru-RU" dirty="0" err="1" smtClean="0"/>
              <a:t>Крастяжмаш</a:t>
            </a:r>
            <a:r>
              <a:rPr lang="ru-RU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мостовые краны до 200 тонн — «</a:t>
            </a:r>
            <a:r>
              <a:rPr lang="ru-RU" dirty="0" err="1" smtClean="0"/>
              <a:t>Сибтяжмаш</a:t>
            </a:r>
            <a:r>
              <a:rPr lang="ru-RU" dirty="0" smtClean="0"/>
              <a:t>»;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ракетно-космическая техника — ОАО «</a:t>
            </a:r>
            <a:r>
              <a:rPr lang="ru-RU" dirty="0" err="1" smtClean="0"/>
              <a:t>Красмаш</a:t>
            </a:r>
            <a:r>
              <a:rPr lang="ru-RU" dirty="0" smtClean="0"/>
              <a:t>», ОАО «ИСС» имени академика М. Ф. </a:t>
            </a:r>
            <a:r>
              <a:rPr lang="ru-RU" dirty="0" err="1" smtClean="0"/>
              <a:t>Решетнёва</a:t>
            </a:r>
            <a:r>
              <a:rPr lang="ru-RU" dirty="0" smtClean="0"/>
              <a:t>";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речные суда — Красноярская судоверфь;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None/>
            </a:pPr>
            <a:r>
              <a:rPr lang="ru-RU" b="1" dirty="0" smtClean="0"/>
              <a:t>В лесозаготовке и деревообработке </a:t>
            </a:r>
            <a:r>
              <a:rPr lang="ru-RU" dirty="0" smtClean="0"/>
              <a:t>работают около 400 предприятий. Крупнейшие из них: ООО «Енисейский ЦБК», ОАО «</a:t>
            </a:r>
            <a:r>
              <a:rPr lang="ru-RU" dirty="0" err="1" smtClean="0"/>
              <a:t>Лесосибирский</a:t>
            </a:r>
            <a:r>
              <a:rPr lang="ru-RU" dirty="0" smtClean="0"/>
              <a:t> ЛДК», ООО «</a:t>
            </a:r>
            <a:r>
              <a:rPr lang="ru-RU" dirty="0" err="1" smtClean="0"/>
              <a:t>Енисейлесозавод</a:t>
            </a:r>
            <a:r>
              <a:rPr lang="ru-RU" dirty="0" smtClean="0"/>
              <a:t>», ЗАО «</a:t>
            </a:r>
            <a:r>
              <a:rPr lang="ru-RU" dirty="0" err="1" smtClean="0"/>
              <a:t>Новоенисейский</a:t>
            </a:r>
            <a:r>
              <a:rPr lang="ru-RU" dirty="0" smtClean="0"/>
              <a:t> ЛХК», ООО «ДОК Енисей», ООО «Канский ЛДК» и др. </a:t>
            </a:r>
          </a:p>
          <a:p>
            <a:pPr>
              <a:buFont typeface="Arial" pitchFamily="34" charset="0"/>
              <a:buNone/>
            </a:pPr>
            <a:endParaRPr lang="ru-RU" dirty="0" smtClean="0"/>
          </a:p>
          <a:p>
            <a:pPr>
              <a:buFont typeface="Arial" pitchFamily="34" charset="0"/>
              <a:buNone/>
            </a:pPr>
            <a:r>
              <a:rPr lang="ru-RU" b="1" dirty="0" smtClean="0"/>
              <a:t>Химическая промышленность </a:t>
            </a:r>
            <a:r>
              <a:rPr lang="ru-RU" dirty="0" smtClean="0"/>
              <a:t>края производит:</a:t>
            </a:r>
          </a:p>
          <a:p>
            <a:pPr>
              <a:buFont typeface="Arial" pitchFamily="34" charset="0"/>
              <a:buNone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бензин и нефтепродукты — </a:t>
            </a:r>
            <a:r>
              <a:rPr lang="ru-RU" dirty="0" err="1" smtClean="0"/>
              <a:t>Ачинский</a:t>
            </a:r>
            <a:r>
              <a:rPr lang="ru-RU" dirty="0" smtClean="0"/>
              <a:t> нефтеперерабатывающий завод;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каучуки — Красноярский завод синтетического каучука;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автомобильные и авиационные шины — Красноярский шинный завод;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этанол — «Красноярский </a:t>
            </a:r>
            <a:r>
              <a:rPr lang="ru-RU" dirty="0" err="1" smtClean="0"/>
              <a:t>биохимзавод</a:t>
            </a:r>
            <a:r>
              <a:rPr lang="ru-RU" dirty="0" smtClean="0"/>
              <a:t>», «Канский </a:t>
            </a:r>
            <a:r>
              <a:rPr lang="ru-RU" dirty="0" err="1" smtClean="0"/>
              <a:t>биоэтанол</a:t>
            </a:r>
            <a:r>
              <a:rPr lang="ru-RU" dirty="0" smtClean="0"/>
              <a:t>»;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пенициллин и др. лекарственные препараты — </a:t>
            </a:r>
            <a:r>
              <a:rPr lang="ru-RU" dirty="0" err="1" smtClean="0"/>
              <a:t>Красфарма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None/>
            </a:pPr>
            <a:r>
              <a:rPr lang="ru-RU" b="1" dirty="0" smtClean="0"/>
              <a:t>Нефтедобывающая промышленность</a:t>
            </a:r>
          </a:p>
          <a:p>
            <a:pPr>
              <a:buFont typeface="Arial" pitchFamily="34" charset="0"/>
              <a:buNone/>
            </a:pPr>
            <a:r>
              <a:rPr lang="ru-RU" dirty="0" smtClean="0"/>
              <a:t>21 августа 2009 года началась промышленная эксплуатация </a:t>
            </a:r>
            <a:r>
              <a:rPr lang="ru-RU" dirty="0" err="1" smtClean="0"/>
              <a:t>Ванкорского</a:t>
            </a:r>
            <a:r>
              <a:rPr lang="ru-RU" dirty="0" smtClean="0"/>
              <a:t> нефтегазового месторождения. Запасы нефти на месторождении превышают 260 </a:t>
            </a:r>
            <a:r>
              <a:rPr lang="ru-RU" dirty="0" err="1" smtClean="0"/>
              <a:t>млн</a:t>
            </a:r>
            <a:r>
              <a:rPr lang="ru-RU" dirty="0" smtClean="0"/>
              <a:t> тонн, природного газа — около 90 </a:t>
            </a:r>
            <a:r>
              <a:rPr lang="ru-RU" dirty="0" err="1" smtClean="0"/>
              <a:t>млрд</a:t>
            </a:r>
            <a:r>
              <a:rPr lang="ru-RU" dirty="0" smtClean="0"/>
              <a:t> м³. Проектная мощность — 14 </a:t>
            </a:r>
            <a:r>
              <a:rPr lang="ru-RU" dirty="0" err="1" smtClean="0"/>
              <a:t>млн</a:t>
            </a:r>
            <a:r>
              <a:rPr lang="ru-RU" dirty="0" smtClean="0"/>
              <a:t> тонн нефти в год.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B1050-AA26-4374-A567-F91DB2E511A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>
              <a:defRPr sz="4000" b="1" cap="all" spc="0">
                <a:ln w="0"/>
                <a:solidFill>
                  <a:srgbClr val="D07004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B327A-3AC5-4A8A-A0AF-457FE33809F3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7EA8E-DDBA-4EA2-96E9-9E4D2B0589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79EED-3886-4E51-86A1-0214F13A5A03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8917F-F78B-49E1-B287-8033EB8DFD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0544E-5391-4505-AD86-7795B68219D8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F781C-A0BB-4728-9F28-0418E91E49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4F56E-BC05-4B0D-A622-E2EC3187AA0A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1223F-4900-4170-BA34-0156F171F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592AA-D7F1-4DA1-BAF8-EE6B703964A1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B270E-A9D3-48D6-847C-280A90FCD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C5288-4108-44F4-A231-DA5505BEDF8B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D1216-6F0F-4184-A66F-615EB023F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5217F-C68E-4F0B-AA6F-E43A35365FEB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0A861-8607-40A1-8672-805EBCB74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F62CA-B2B9-4D22-8A3C-65B1EC38831E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47273-A5ED-4B7A-B344-B7652A6C41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A4F38-B41A-4841-A6FC-9E7311BF6660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5A621-49F2-4DA3-A7AE-3172CD6162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78190-BB94-4E72-8CBF-925EA2A48355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98D69-EBF6-43CD-A2A5-BDD8B14EA0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5F37A-FE06-4891-9A29-931C3D318605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2D0AA-3B02-482B-9040-E90205F6DD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1053275" y="56644"/>
            <a:ext cx="749917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D9DE7A-CFD2-4054-9473-F9CCB9548CBA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910099-E5F3-4960-89FA-DD2C75170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14" cstate="print"/>
          <a:srcRect l="7705" t="31" r="53256" b="7435"/>
          <a:stretch>
            <a:fillRect/>
          </a:stretch>
        </p:blipFill>
        <p:spPr bwMode="auto">
          <a:xfrm>
            <a:off x="0" y="0"/>
            <a:ext cx="1020907" cy="1034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4000" b="1" kern="1400" cap="all" spc="0" dirty="0" smtClean="0">
          <a:ln w="0"/>
          <a:solidFill>
            <a:srgbClr val="D07004"/>
          </a:solidFill>
          <a:effectLst>
            <a:reflection blurRad="12700" stA="50000" endPos="50000" dist="5000" dir="5400000" sy="-100000" rotWithShape="0"/>
          </a:effectLst>
          <a:latin typeface="+mn-lt"/>
          <a:ea typeface="+mn-ea"/>
          <a:cs typeface="+mn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1590675"/>
            <a:ext cx="7772400" cy="3162300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нормативное правовое обеспечение государственной итоговой аттестации по образовательным программам среднего общего образования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(изменения)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086" y="4637314"/>
            <a:ext cx="8229600" cy="1513115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Calibri" pitchFamily="34" charset="0"/>
              </a:rPr>
              <a:t>Бусыгин Владимир Марсович</a:t>
            </a:r>
            <a:r>
              <a:rPr lang="ru-RU" sz="2400" b="1" dirty="0" smtClean="0">
                <a:solidFill>
                  <a:srgbClr val="7C85BB"/>
                </a:solidFill>
                <a:latin typeface="Calibri" pitchFamily="34" charset="0"/>
              </a:rPr>
              <a:t>,</a:t>
            </a:r>
          </a:p>
          <a:p>
            <a:pPr>
              <a:spcBef>
                <a:spcPts val="0"/>
              </a:spcBef>
              <a:defRPr/>
            </a:pPr>
            <a:r>
              <a:rPr lang="ru-RU" sz="1800" b="1" dirty="0" smtClean="0">
                <a:solidFill>
                  <a:srgbClr val="0070C0"/>
                </a:solidFill>
                <a:latin typeface="Calibri" pitchFamily="34" charset="0"/>
              </a:rPr>
              <a:t>главный специалист отдела общего и дошкольного образования </a:t>
            </a:r>
            <a:endParaRPr lang="ru-RU" sz="18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/>
          <a:srcRect l="6164" b="7466"/>
          <a:stretch>
            <a:fillRect/>
          </a:stretch>
        </p:blipFill>
        <p:spPr bwMode="auto">
          <a:xfrm>
            <a:off x="0" y="0"/>
            <a:ext cx="3984173" cy="1679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 l="6164" b="7466"/>
          <a:stretch>
            <a:fillRect/>
          </a:stretch>
        </p:blipFill>
        <p:spPr bwMode="auto">
          <a:xfrm>
            <a:off x="13061" y="0"/>
            <a:ext cx="3984173" cy="1679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53275" y="2209800"/>
            <a:ext cx="7499176" cy="89535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Спасибо за внимание!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935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862775" y="19051"/>
            <a:ext cx="7499176" cy="9144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Основные изменения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 bwMode="auto">
          <a:xfrm>
            <a:off x="266700" y="1019175"/>
            <a:ext cx="862965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Введение итогового сочинения (изложения) как одного из условий допуска к ГИА.</a:t>
            </a: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Разделение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ЕГЭ по математике на базовый и профильный уровни.</a:t>
            </a: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sz="2000" b="1" baseline="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000" b="1" baseline="0" dirty="0" smtClean="0">
                <a:solidFill>
                  <a:srgbClr val="002060"/>
                </a:solidFill>
                <a:latin typeface="Calibri" pitchFamily="34" charset="0"/>
              </a:rPr>
              <a:t>Введение</a:t>
            </a: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 раздела «Говорение» в ЕГЭ по иностранным языкам.</a:t>
            </a: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indent="342000" eaLnBrk="0" hangingPunct="0">
              <a:spcBef>
                <a:spcPts val="0"/>
              </a:spcBef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Изменение расписания ГИА (ЕГЭ русскому языку и географии в феврале, нет ЕГЭ в июле).</a:t>
            </a: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Сроки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подачи заявлений на участие в ГИА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(обучающиеся и выпускники прошлых лет для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участия в ЕГЭ в феврале – до 1 декабря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 обучающиеся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для участия в ГИА в другие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сроки – до 1 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февраля, выпускники прошлых лет за 2 недели до соответствующих экзаменов). </a:t>
            </a:r>
            <a:endParaRPr kumimoji="0" lang="ru-RU" sz="2000" b="1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sz="2000" b="1" baseline="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000" b="1" baseline="0" dirty="0" smtClean="0">
                <a:solidFill>
                  <a:srgbClr val="002060"/>
                </a:solidFill>
                <a:latin typeface="Calibri" pitchFamily="34" charset="0"/>
              </a:rPr>
              <a:t>Определение места для личных вещей участников</a:t>
            </a: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 ГИА в здании, где расположен ППЭ (не в аудитории).</a:t>
            </a: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862775" y="19051"/>
            <a:ext cx="7499176" cy="9144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Итоговое сочинение (изложение)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 bwMode="auto">
          <a:xfrm>
            <a:off x="266700" y="1019175"/>
            <a:ext cx="8629650" cy="4762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Итоговое сочинение (изложение) является одним из условий допуска к государственной (итоговой) аттестации по</a:t>
            </a:r>
            <a:r>
              <a:rPr kumimoji="0" lang="ru-RU" sz="22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образовательным программам среднего общего образования.</a:t>
            </a: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200" b="1" baseline="0" dirty="0" smtClean="0">
                <a:solidFill>
                  <a:srgbClr val="002060"/>
                </a:solidFill>
                <a:latin typeface="Calibri" pitchFamily="34" charset="0"/>
              </a:rPr>
              <a:t>Итоговое сочинение(изложение) проводится:</a:t>
            </a: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200" b="1" baseline="0" dirty="0" smtClean="0">
                <a:solidFill>
                  <a:srgbClr val="002060"/>
                </a:solidFill>
                <a:latin typeface="Calibri" pitchFamily="34" charset="0"/>
              </a:rPr>
              <a:t>03.12.2014 для обучающихся 11(12) классов, выпускников прошлых лет;</a:t>
            </a: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200" b="1" dirty="0" smtClean="0">
                <a:solidFill>
                  <a:srgbClr val="002060"/>
                </a:solidFill>
                <a:latin typeface="Calibri" pitchFamily="34" charset="0"/>
              </a:rPr>
              <a:t>04.02.2014 для обучающихся, получивших неудовлетворительный результат, </a:t>
            </a:r>
            <a:r>
              <a:rPr lang="ru-RU" sz="2200" b="1" baseline="0" dirty="0" smtClean="0">
                <a:solidFill>
                  <a:srgbClr val="002060"/>
                </a:solidFill>
                <a:latin typeface="Calibri" pitchFamily="34" charset="0"/>
              </a:rPr>
              <a:t> не явившихся по уважительным причинам, не завершивших написание сочинения (изложения) по уважительным причинам, выпускников прошлых лет;</a:t>
            </a:r>
          </a:p>
          <a:p>
            <a:pPr lvl="0" indent="342000" eaLnBrk="0" hangingPunct="0">
              <a:spcBef>
                <a:spcPts val="0"/>
              </a:spcBef>
              <a:defRPr/>
            </a:pPr>
            <a:r>
              <a:rPr kumimoji="0" lang="ru-RU" sz="22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06.05.2014 </a:t>
            </a:r>
            <a:r>
              <a:rPr lang="ru-RU" sz="2200" b="1" dirty="0" smtClean="0">
                <a:solidFill>
                  <a:srgbClr val="002060"/>
                </a:solidFill>
                <a:latin typeface="Calibri" pitchFamily="34" charset="0"/>
              </a:rPr>
              <a:t>для обучающихся, получивших неудовлетворительный результат,  не явившихся по уважительным причинам, не завершивших написание сочинения (изложения) по уважительным причинам, выпускников прошлых лет.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862775" y="19051"/>
            <a:ext cx="7499176" cy="9144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Итоговое сочинение (изложение)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 bwMode="auto">
          <a:xfrm>
            <a:off x="180975" y="714374"/>
            <a:ext cx="8772525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Итоговое сочинение (изложение) проводится в общеобразовательных учреждениях, в необходимых случаях –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на дому.</a:t>
            </a: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sz="2000" b="1" baseline="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000" b="1" baseline="0" dirty="0" smtClean="0">
                <a:solidFill>
                  <a:srgbClr val="002060"/>
                </a:solidFill>
                <a:latin typeface="Calibri" pitchFamily="34" charset="0"/>
              </a:rPr>
              <a:t>Изложение вправе писать:</a:t>
            </a: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обучающиеся с ограниченными возможностями здоровья, дети-инвалиды и инвалиды;</a:t>
            </a: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обучающиеся, получающие образование по образовательным программам среднего общего образования в учреждениях, исполняющих наказание в виде лишения свободы (краевые вечерние школы и их филиалы, УКП в учреждениях ГУФСИН);</a:t>
            </a: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лица, обучающиеся по состоянию здоровья на дому, в образовательных организациях, в том числе санаторно-курортных, в которых проводятся необходимые лечебные, реабилитационные и оздоровительные мероприятия для нуждающихся в длительном лечении.</a:t>
            </a: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sz="2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Для лиц с ограниченными возможностями здоровья, инвалидов и детей-инвалидов продолжительность  итогового сочинения (изложения) увеличивается на 1,5 часа.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862775" y="19051"/>
            <a:ext cx="7499176" cy="9144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Итоговое сочинение (изложение)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 bwMode="auto">
          <a:xfrm>
            <a:off x="180975" y="714374"/>
            <a:ext cx="8772525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Выпускники прошлых лет на участие в итоговом сочинении подают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заявление в орган местного самоуправления осуществляющий управление в сфере образования.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sz="2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Комиссия для проведения, проверки и оценивания итогового сочинения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(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изложения) создается общеобразовательной организацией.</a:t>
            </a: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Руководит организацией и проведением итогового сочинения в образовательной организации  директор, или уполномоченное им лицо.</a:t>
            </a: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sz="2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Во </a:t>
            </a: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время проведения итогового сочинения (изложения) запрещается</a:t>
            </a: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:</a:t>
            </a: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обучающимся</a:t>
            </a: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, выпускникам прошлых лет иметь при себе средства связи, фото, аудио и видеоаппаратуру, справочные материалы, литературные тексты (художественные произведения, дневники, мемуары, публицистику), письменные заметки и иные средства хранения и передачи информации</a:t>
            </a: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;</a:t>
            </a: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членам </a:t>
            </a: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комиссии, ассистентам, оказывающим необходимую помощь участникам с ограниченными возможностями здоровья, техническим специалистам иметь при себе средства связи.</a:t>
            </a: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sz="2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862775" y="38101"/>
            <a:ext cx="7499176" cy="9144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Разделение </a:t>
            </a:r>
            <a:r>
              <a:rPr lang="ru-RU" dirty="0" err="1" smtClean="0">
                <a:solidFill>
                  <a:srgbClr val="002060"/>
                </a:solidFill>
              </a:rPr>
              <a:t>Егэ</a:t>
            </a:r>
            <a:r>
              <a:rPr lang="ru-RU" dirty="0" smtClean="0">
                <a:solidFill>
                  <a:srgbClr val="002060"/>
                </a:solidFill>
              </a:rPr>
              <a:t> по математике на базовый и профильный уровни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 bwMode="auto">
          <a:xfrm>
            <a:off x="180975" y="1343025"/>
            <a:ext cx="8772525" cy="490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ЕГЭ по математике на базовом уровне оценивается по пяти бальной шкале и не может быть засчитан в качестве вступительного испытания в вуз.</a:t>
            </a: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sz="2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Обучающийся может выбрать для сдачи ЕГЭ по математике на базовом и/или профильном уровне.</a:t>
            </a: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sz="2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ЕГЭ по математике на базовом и профильном уровне проводятся в разные дни (за исключением резервных дней).</a:t>
            </a: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sz="2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В случае получения неудовлетворительного результата ЕГЭ по математике пересдача в мае-июне возможна только на базовом уровне.</a:t>
            </a: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sz="2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Контрольные измерительные материалы ЕГЭ по математике на базовом уровне не включают часть С и содержат больше заданий направленных на практическое использование знаний. 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862775" y="38101"/>
            <a:ext cx="7499176" cy="914400"/>
          </a:xfrm>
        </p:spPr>
        <p:txBody>
          <a:bodyPr/>
          <a:lstStyle/>
          <a:p>
            <a:pPr lvl="0" algn="ctr">
              <a:spcBef>
                <a:spcPts val="0"/>
              </a:spcBef>
              <a:defRPr/>
            </a:pPr>
            <a:r>
              <a:rPr lang="ru-RU" dirty="0" smtClean="0">
                <a:solidFill>
                  <a:srgbClr val="002060"/>
                </a:solidFill>
                <a:latin typeface="Calibri" pitchFamily="34" charset="0"/>
              </a:rPr>
              <a:t>Введение раздела «Говорение» в ЕГЭ по иностранным </a:t>
            </a:r>
            <a:r>
              <a:rPr lang="ru-RU" dirty="0" smtClean="0">
                <a:solidFill>
                  <a:srgbClr val="002060"/>
                </a:solidFill>
                <a:latin typeface="Calibri" pitchFamily="34" charset="0"/>
              </a:rPr>
              <a:t>языкам</a:t>
            </a:r>
            <a:endParaRPr lang="ru-RU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 bwMode="auto">
          <a:xfrm>
            <a:off x="180975" y="1143000"/>
            <a:ext cx="8772525" cy="490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Раздел «Говорение» в ЕГЭ по иностранным языкам сдается по желанию участника ЕГЭ. За раздел «Говорение» можно получить максимум 20 баллов. За остальные разделы можно получить максимум 80 баллов.</a:t>
            </a: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Раздел говорение сдается в отдельный день.</a:t>
            </a: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Устный ответ участника ЕГЭ записывается на цифровой </a:t>
            </a:r>
            <a:r>
              <a:rPr lang="ru-RU" sz="2400" b="1" dirty="0" err="1" smtClean="0">
                <a:solidFill>
                  <a:srgbClr val="002060"/>
                </a:solidFill>
                <a:latin typeface="Calibri" pitchFamily="34" charset="0"/>
              </a:rPr>
              <a:t>аудионоситель</a:t>
            </a: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, после чего участник ЕГЭ прослушивает свой ответ, чтобы убедиться, что запись произведена без технических сбоев.</a:t>
            </a: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Устный ответ должен быть дан громко и разборчиво. </a:t>
            </a: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sz="20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862775" y="95250"/>
            <a:ext cx="7499176" cy="714375"/>
          </a:xfrm>
        </p:spPr>
        <p:txBody>
          <a:bodyPr/>
          <a:lstStyle/>
          <a:p>
            <a:pPr lvl="0" algn="ctr">
              <a:spcBef>
                <a:spcPts val="0"/>
              </a:spcBef>
              <a:defRPr/>
            </a:pPr>
            <a:r>
              <a:rPr lang="ru-RU" kern="1200" cap="none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</a:rPr>
              <a:t>Изменение расписания ГИА</a:t>
            </a:r>
            <a:endParaRPr lang="ru-RU" kern="1200" cap="none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 bwMode="auto">
          <a:xfrm>
            <a:off x="180975" y="990600"/>
            <a:ext cx="877252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14 февраля планируется проведение ЕГЭ по русскому языку и географии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для выпускников прошлых лет, а также обучающихся, получивших неудовлетворительный результат в прошлые годы, а также завершивших изучение этих предметов ранее.</a:t>
            </a: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Планируется, что следующий досрочный период начнется 23 марта для выпускников прошлых лет и обучающиеся, завершивших освоение образовательной программы (индивидуальный план) и имеющих допуск педагогического совета.</a:t>
            </a: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Планируется, что основной период начнется 25 мая и продлится до 26 июня.</a:t>
            </a: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Дополнительного периода в июле не будет.  </a:t>
            </a: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Дополнительный период в сентябре в 2015 году пока не запланирован.</a:t>
            </a: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</a:p>
          <a:p>
            <a:pPr indent="342000" eaLnBrk="0" hangingPunct="0">
              <a:spcBef>
                <a:spcPts val="0"/>
              </a:spcBef>
              <a:defRPr/>
            </a:pP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К ГИА по учебным предметам, освоение которых завершилось ранее, допускаются обучающиеся X-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</a:rPr>
              <a:t>XI 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(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</a:rPr>
              <a:t>XII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) классов, имеющие годовые отметки не ниже удовлетворительных по всем учебным предметам учебного плана за предпоследний год обучения.</a:t>
            </a: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862775" y="95250"/>
            <a:ext cx="7499176" cy="942975"/>
          </a:xfrm>
        </p:spPr>
        <p:txBody>
          <a:bodyPr/>
          <a:lstStyle/>
          <a:p>
            <a:pPr lvl="0" algn="ctr">
              <a:spcBef>
                <a:spcPts val="0"/>
              </a:spcBef>
              <a:defRPr/>
            </a:pPr>
            <a:r>
              <a:rPr lang="ru-RU" kern="1200" cap="none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</a:rPr>
              <a:t>Обеспечение информационной безопасности</a:t>
            </a:r>
            <a:endParaRPr lang="ru-RU" kern="1200" cap="none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 bwMode="auto">
          <a:xfrm>
            <a:off x="180975" y="1828800"/>
            <a:ext cx="877252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3420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Calibri" pitchFamily="34" charset="0"/>
              </a:rPr>
              <a:t>В 2015 году планируется оборудовать все ППЭ средствами подавления сигналов мобильной связи.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5580</TotalTime>
  <Words>3223</Words>
  <Application>Microsoft Office PowerPoint</Application>
  <PresentationFormat>Экран (4:3)</PresentationFormat>
  <Paragraphs>290</Paragraphs>
  <Slides>10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нормативное правовое обеспечение государственной итоговой аттестации по образовательным программам среднего общего образования (изменения)</vt:lpstr>
      <vt:lpstr>Основные изменения</vt:lpstr>
      <vt:lpstr>Итоговое сочинение (изложение)</vt:lpstr>
      <vt:lpstr>Итоговое сочинение (изложение)</vt:lpstr>
      <vt:lpstr>Итоговое сочинение (изложение)</vt:lpstr>
      <vt:lpstr>Разделение Егэ по математике на базовый и профильный уровни</vt:lpstr>
      <vt:lpstr>Введение раздела «Говорение» в ЕГЭ по иностранным языкам</vt:lpstr>
      <vt:lpstr>Изменение расписания ГИА</vt:lpstr>
      <vt:lpstr>Обеспечение информационной безопасности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Мелькикян Марина Аркадьевна</dc:creator>
  <cp:lastModifiedBy>Busygin</cp:lastModifiedBy>
  <cp:revision>813</cp:revision>
  <dcterms:created xsi:type="dcterms:W3CDTF">2011-03-04T05:46:20Z</dcterms:created>
  <dcterms:modified xsi:type="dcterms:W3CDTF">2014-10-23T06:46:09Z</dcterms:modified>
</cp:coreProperties>
</file>